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sldIdLst>
    <p:sldId id="256" r:id="rId2"/>
    <p:sldId id="259" r:id="rId3"/>
    <p:sldId id="260" r:id="rId4"/>
    <p:sldId id="275" r:id="rId5"/>
    <p:sldId id="276" r:id="rId6"/>
    <p:sldId id="277" r:id="rId7"/>
    <p:sldId id="269" r:id="rId8"/>
    <p:sldId id="278" r:id="rId9"/>
    <p:sldId id="279" r:id="rId10"/>
    <p:sldId id="280" r:id="rId11"/>
    <p:sldId id="270" r:id="rId12"/>
    <p:sldId id="281" r:id="rId13"/>
    <p:sldId id="282" r:id="rId14"/>
    <p:sldId id="283" r:id="rId15"/>
    <p:sldId id="271" r:id="rId16"/>
    <p:sldId id="284" r:id="rId17"/>
    <p:sldId id="285" r:id="rId18"/>
    <p:sldId id="286" r:id="rId19"/>
    <p:sldId id="267" r:id="rId20"/>
    <p:sldId id="291" r:id="rId21"/>
    <p:sldId id="272" r:id="rId22"/>
    <p:sldId id="287" r:id="rId23"/>
    <p:sldId id="288" r:id="rId24"/>
    <p:sldId id="289" r:id="rId25"/>
    <p:sldId id="273" r:id="rId26"/>
    <p:sldId id="290" r:id="rId2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17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3227"/>
    <a:srgbClr val="FF9D38"/>
    <a:srgbClr val="F5C638"/>
    <a:srgbClr val="FB405D"/>
    <a:srgbClr val="DA4818"/>
    <a:srgbClr val="F67A3A"/>
    <a:srgbClr val="231F20"/>
    <a:srgbClr val="F23C00"/>
    <a:srgbClr val="383637"/>
    <a:srgbClr val="E73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94643"/>
  </p:normalViewPr>
  <p:slideViewPr>
    <p:cSldViewPr snapToGrid="0" snapToObjects="1">
      <p:cViewPr>
        <p:scale>
          <a:sx n="66" d="100"/>
          <a:sy n="66" d="100"/>
        </p:scale>
        <p:origin x="1128" y="1344"/>
      </p:cViewPr>
      <p:guideLst>
        <p:guide pos="3817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package" Target="../embeddings/Microsoft_Excel____1.xlsx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673-4541-B101-5CEB65D6E8A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B673-4541-B101-5CEB65D6E8A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blipFill>
              <a:blip xmlns:r="http://schemas.openxmlformats.org/officeDocument/2006/relationships" r:embed="rId5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B673-4541-B101-5CEB65D6E8A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"/>
        <c:overlap val="48"/>
        <c:axId val="-993382304"/>
        <c:axId val="-993380016"/>
      </c:barChart>
      <c:catAx>
        <c:axId val="-993382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93380016"/>
        <c:crosses val="autoZero"/>
        <c:auto val="1"/>
        <c:lblAlgn val="ctr"/>
        <c:lblOffset val="100"/>
        <c:noMultiLvlLbl val="0"/>
      </c:catAx>
      <c:valAx>
        <c:axId val="-993380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993382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3810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67A3A"/>
              </a:solidFill>
              <a:ln w="38100"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9519-4F60-9C15-6FCF37C056D0}"/>
              </c:ext>
            </c:extLst>
          </c:dPt>
          <c:dPt>
            <c:idx val="1"/>
            <c:bubble3D val="0"/>
            <c:spPr>
              <a:solidFill>
                <a:schemeClr val="tx1">
                  <a:lumMod val="75000"/>
                  <a:lumOff val="25000"/>
                </a:schemeClr>
              </a:solidFill>
              <a:ln w="38100"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9519-4F60-9C15-6FCF37C056D0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38100"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9519-4F60-9C15-6FCF37C056D0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8.200000000000001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519-4F60-9C15-6FCF37C056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8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400" smtClean="0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rPr>
              <a:t>Impact</a:t>
            </a:r>
            <a:endParaRPr lang="zh-CN" altLang="en-US" sz="1400" dirty="0" smtClean="0">
              <a:solidFill>
                <a:srgbClr val="FFFFFF"/>
              </a:solidFill>
              <a:latin typeface="Segoe UI Light" charset="0"/>
              <a:ea typeface="Segoe UI Light" charset="0"/>
              <a:cs typeface="Segoe UI Light" charset="0"/>
            </a:endParaRPr>
          </a:p>
          <a:p>
            <a:pPr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 err="1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  <a:endParaRPr kumimoji="0" lang="zh-CN" altLang="en-US" sz="1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charset="0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2" r:id="rId2"/>
    <p:sldLayoutId id="2147483664" r:id="rId3"/>
    <p:sldLayoutId id="2147483663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chart" Target="../charts/chart2.xml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97024" y="3948725"/>
            <a:ext cx="6340197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000" b="1" dirty="0" smtClean="0"/>
              <a:t>“智能问诊”项目</a:t>
            </a:r>
            <a:endParaRPr lang="en-US" altLang="zh-CN" sz="6000" b="1" dirty="0" smtClean="0"/>
          </a:p>
          <a:p>
            <a:pPr algn="ctr"/>
            <a:r>
              <a:rPr lang="zh-CN" altLang="en-US" sz="6000" b="1" dirty="0" smtClean="0"/>
              <a:t>初审答辩</a:t>
            </a:r>
            <a:endParaRPr lang="en-US" altLang="zh-CN" sz="6000" b="1" dirty="0"/>
          </a:p>
        </p:txBody>
      </p:sp>
      <p:sp>
        <p:nvSpPr>
          <p:cNvPr id="18" name="矩形 17"/>
          <p:cNvSpPr/>
          <p:nvPr/>
        </p:nvSpPr>
        <p:spPr>
          <a:xfrm>
            <a:off x="297024" y="5861017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latin typeface="+mj-ea"/>
                <a:ea typeface="+mj-ea"/>
              </a:rPr>
              <a:t>指导</a:t>
            </a:r>
            <a:r>
              <a:rPr lang="zh-CN" altLang="en-US" sz="2000" dirty="0">
                <a:latin typeface="+mj-ea"/>
                <a:ea typeface="+mj-ea"/>
              </a:rPr>
              <a:t>老师</a:t>
            </a:r>
            <a:r>
              <a:rPr lang="zh-CN" altLang="en-US" sz="2000" dirty="0" smtClean="0">
                <a:latin typeface="+mj-ea"/>
                <a:ea typeface="+mj-ea"/>
              </a:rPr>
              <a:t>：</a:t>
            </a:r>
            <a:r>
              <a:rPr lang="zh-CN" altLang="en-US" sz="2000" dirty="0" smtClean="0">
                <a:latin typeface="+mj-ea"/>
                <a:ea typeface="+mj-ea"/>
              </a:rPr>
              <a:t>荣文戈</a:t>
            </a:r>
            <a:endParaRPr lang="en-US" altLang="zh-CN" sz="2000" dirty="0">
              <a:latin typeface="+mj-ea"/>
              <a:ea typeface="+mj-ea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412804" y="4094547"/>
            <a:ext cx="36298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97024" y="6287125"/>
            <a:ext cx="6531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j-ea"/>
              </a:rPr>
              <a:t>报告人</a:t>
            </a:r>
            <a:r>
              <a:rPr lang="zh-CN" altLang="en-US" sz="2000" dirty="0" smtClean="0">
                <a:latin typeface="+mj-ea"/>
              </a:rPr>
              <a:t>：徐家兴  张政勋  许志达  李想</a:t>
            </a:r>
            <a:endParaRPr lang="en-US" altLang="zh-CN" sz="200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论文结构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直角三角形 1"/>
          <p:cNvSpPr/>
          <p:nvPr/>
        </p:nvSpPr>
        <p:spPr>
          <a:xfrm flipH="1">
            <a:off x="5216893" y="1357162"/>
            <a:ext cx="6975107" cy="5500838"/>
          </a:xfrm>
          <a:prstGeom prst="rtTriangl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菱形 9"/>
          <p:cNvSpPr/>
          <p:nvPr/>
        </p:nvSpPr>
        <p:spPr>
          <a:xfrm rot="442893">
            <a:off x="6411374" y="4901994"/>
            <a:ext cx="760396" cy="760396"/>
          </a:xfrm>
          <a:prstGeom prst="diamond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菱形 12"/>
          <p:cNvSpPr/>
          <p:nvPr/>
        </p:nvSpPr>
        <p:spPr>
          <a:xfrm rot="442893">
            <a:off x="7502986" y="4036029"/>
            <a:ext cx="760396" cy="760396"/>
          </a:xfrm>
          <a:prstGeom prst="diamond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 rot="442893">
            <a:off x="8623865" y="3184241"/>
            <a:ext cx="760396" cy="760396"/>
          </a:xfrm>
          <a:prstGeom prst="diamond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 rot="442893">
            <a:off x="9687738" y="2332453"/>
            <a:ext cx="760396" cy="760396"/>
          </a:xfrm>
          <a:prstGeom prst="diamond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9884132" y="2420263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</a:rPr>
              <a:t>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20259" y="3272051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699380" y="4123839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607768" y="4989804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4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54058" y="2050931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642943" y="2332739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54058" y="2957437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642943" y="3239245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54058" y="3902779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9" name="矩形 28"/>
          <p:cNvSpPr/>
          <p:nvPr/>
        </p:nvSpPr>
        <p:spPr>
          <a:xfrm>
            <a:off x="642943" y="4184587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54058" y="4814182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31" name="矩形 30"/>
          <p:cNvSpPr/>
          <p:nvPr/>
        </p:nvSpPr>
        <p:spPr>
          <a:xfrm>
            <a:off x="642943" y="5095990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2577" y="2050931"/>
            <a:ext cx="82962" cy="748976"/>
          </a:xfrm>
          <a:prstGeom prst="rect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612577" y="2992103"/>
            <a:ext cx="82962" cy="748976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612577" y="3944590"/>
            <a:ext cx="82962" cy="748976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612577" y="4829799"/>
            <a:ext cx="82962" cy="748976"/>
          </a:xfrm>
          <a:prstGeom prst="rect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73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6693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3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66730"/>
            <a:ext cx="25410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技术难点 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64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320989" y="1742173"/>
            <a:ext cx="2531444" cy="3734602"/>
          </a:xfrm>
          <a:prstGeom prst="rect">
            <a:avLst/>
          </a:prstGeom>
          <a:noFill/>
          <a:ln w="28575">
            <a:solidFill>
              <a:srgbClr val="F5C6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822271" y="1742172"/>
            <a:ext cx="2531444" cy="4918509"/>
          </a:xfrm>
          <a:prstGeom prst="rect">
            <a:avLst/>
          </a:prstGeom>
          <a:noFill/>
          <a:ln w="28575"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8323553" y="1742172"/>
            <a:ext cx="2531444" cy="4918509"/>
          </a:xfrm>
          <a:prstGeom prst="rect">
            <a:avLst/>
          </a:prstGeom>
          <a:noFill/>
          <a:ln w="28575">
            <a:solidFill>
              <a:srgbClr val="FB40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研究方法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0800000">
            <a:off x="1980318" y="1919222"/>
            <a:ext cx="1145406" cy="987419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等腰三角形 15"/>
          <p:cNvSpPr/>
          <p:nvPr/>
        </p:nvSpPr>
        <p:spPr>
          <a:xfrm rot="10800000">
            <a:off x="5515290" y="1919222"/>
            <a:ext cx="1145406" cy="987419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10800000">
            <a:off x="9016572" y="1919222"/>
            <a:ext cx="1145406" cy="987419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1377776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19" name="矩形 18"/>
          <p:cNvSpPr/>
          <p:nvPr/>
        </p:nvSpPr>
        <p:spPr>
          <a:xfrm>
            <a:off x="1366661" y="3381640"/>
            <a:ext cx="2478264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311801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861066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9364662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879565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4868450" y="3381640"/>
            <a:ext cx="2478264" cy="9121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6" name="矩形 25"/>
          <p:cNvSpPr/>
          <p:nvPr/>
        </p:nvSpPr>
        <p:spPr>
          <a:xfrm>
            <a:off x="8391615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7" name="矩形 26"/>
          <p:cNvSpPr/>
          <p:nvPr/>
        </p:nvSpPr>
        <p:spPr>
          <a:xfrm>
            <a:off x="8380500" y="3381640"/>
            <a:ext cx="2478264" cy="1982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en-US" altLang="zh-CN" sz="105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  <a:p>
            <a:pPr algn="ctr">
              <a:lnSpc>
                <a:spcPct val="130000"/>
              </a:lnSpc>
            </a:pP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9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菱形 11"/>
          <p:cNvSpPr/>
          <p:nvPr/>
        </p:nvSpPr>
        <p:spPr>
          <a:xfrm>
            <a:off x="3530064" y="2796139"/>
            <a:ext cx="1419726" cy="1419726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smtClean="0">
                <a:solidFill>
                  <a:schemeClr val="bg1"/>
                </a:solidFill>
              </a:rPr>
              <a:t>研究方法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菱形 1"/>
          <p:cNvSpPr/>
          <p:nvPr/>
        </p:nvSpPr>
        <p:spPr>
          <a:xfrm>
            <a:off x="644890" y="1725327"/>
            <a:ext cx="3561350" cy="3561350"/>
          </a:xfrm>
          <a:prstGeom prst="diamond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7158788" y="2796139"/>
            <a:ext cx="1419726" cy="1419726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4273614" y="1725327"/>
            <a:ext cx="3561350" cy="3561350"/>
          </a:xfrm>
          <a:prstGeom prst="diamond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菱形 16"/>
          <p:cNvSpPr/>
          <p:nvPr/>
        </p:nvSpPr>
        <p:spPr>
          <a:xfrm>
            <a:off x="7902338" y="1725327"/>
            <a:ext cx="3561350" cy="3561350"/>
          </a:xfrm>
          <a:prstGeom prst="diamond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-373582" y="773804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-2092930" y="2535228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1039045" y="2743200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9319697" y="4504624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任意多边形 21"/>
          <p:cNvSpPr/>
          <p:nvPr/>
        </p:nvSpPr>
        <p:spPr>
          <a:xfrm>
            <a:off x="940266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4603281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8205534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 flipH="1">
            <a:off x="10818378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 flipH="1">
            <a:off x="7172606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flipH="1">
            <a:off x="3503593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203967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3" name="矩形 32"/>
          <p:cNvSpPr/>
          <p:nvPr/>
        </p:nvSpPr>
        <p:spPr>
          <a:xfrm>
            <a:off x="1384847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6" name="矩形 35"/>
          <p:cNvSpPr/>
          <p:nvPr/>
        </p:nvSpPr>
        <p:spPr>
          <a:xfrm>
            <a:off x="4850513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7" name="矩形 36"/>
          <p:cNvSpPr/>
          <p:nvPr/>
        </p:nvSpPr>
        <p:spPr>
          <a:xfrm>
            <a:off x="5031393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8" name="矩形 37"/>
          <p:cNvSpPr/>
          <p:nvPr/>
        </p:nvSpPr>
        <p:spPr>
          <a:xfrm>
            <a:off x="8492883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9" name="矩形 38"/>
          <p:cNvSpPr/>
          <p:nvPr/>
        </p:nvSpPr>
        <p:spPr>
          <a:xfrm>
            <a:off x="8673763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94898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smtClean="0">
                <a:solidFill>
                  <a:schemeClr val="bg1"/>
                </a:solidFill>
              </a:rPr>
              <a:t>研究方法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任意多边形 18"/>
          <p:cNvSpPr/>
          <p:nvPr/>
        </p:nvSpPr>
        <p:spPr>
          <a:xfrm>
            <a:off x="931793" y="1264996"/>
            <a:ext cx="10312400" cy="4869873"/>
          </a:xfrm>
          <a:custGeom>
            <a:avLst/>
            <a:gdLst>
              <a:gd name="connsiteX0" fmla="*/ 3403092 w 10312400"/>
              <a:gd name="connsiteY0" fmla="*/ 3407449 h 4869873"/>
              <a:gd name="connsiteX1" fmla="*/ 10312400 w 10312400"/>
              <a:gd name="connsiteY1" fmla="*/ 3407449 h 4869873"/>
              <a:gd name="connsiteX2" fmla="*/ 10312400 w 10312400"/>
              <a:gd name="connsiteY2" fmla="*/ 4869873 h 4869873"/>
              <a:gd name="connsiteX3" fmla="*/ 3403092 w 10312400"/>
              <a:gd name="connsiteY3" fmla="*/ 4869873 h 4869873"/>
              <a:gd name="connsiteX4" fmla="*/ 0 w 10312400"/>
              <a:gd name="connsiteY4" fmla="*/ 1703724 h 4869873"/>
              <a:gd name="connsiteX5" fmla="*/ 6909308 w 10312400"/>
              <a:gd name="connsiteY5" fmla="*/ 1703724 h 4869873"/>
              <a:gd name="connsiteX6" fmla="*/ 6909308 w 10312400"/>
              <a:gd name="connsiteY6" fmla="*/ 3166148 h 4869873"/>
              <a:gd name="connsiteX7" fmla="*/ 0 w 10312400"/>
              <a:gd name="connsiteY7" fmla="*/ 3166148 h 4869873"/>
              <a:gd name="connsiteX8" fmla="*/ 3403094 w 10312400"/>
              <a:gd name="connsiteY8" fmla="*/ 0 h 4869873"/>
              <a:gd name="connsiteX9" fmla="*/ 10312400 w 10312400"/>
              <a:gd name="connsiteY9" fmla="*/ 0 h 4869873"/>
              <a:gd name="connsiteX10" fmla="*/ 10312400 w 10312400"/>
              <a:gd name="connsiteY10" fmla="*/ 1462424 h 4869873"/>
              <a:gd name="connsiteX11" fmla="*/ 3403094 w 10312400"/>
              <a:gd name="connsiteY11" fmla="*/ 1462424 h 4869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312400" h="4869873">
                <a:moveTo>
                  <a:pt x="3403092" y="3407449"/>
                </a:moveTo>
                <a:lnTo>
                  <a:pt x="10312400" y="3407449"/>
                </a:lnTo>
                <a:lnTo>
                  <a:pt x="10312400" y="4869873"/>
                </a:lnTo>
                <a:lnTo>
                  <a:pt x="3403092" y="4869873"/>
                </a:lnTo>
                <a:close/>
                <a:moveTo>
                  <a:pt x="0" y="1703724"/>
                </a:moveTo>
                <a:lnTo>
                  <a:pt x="6909308" y="1703724"/>
                </a:lnTo>
                <a:lnTo>
                  <a:pt x="6909308" y="3166148"/>
                </a:lnTo>
                <a:lnTo>
                  <a:pt x="0" y="3166148"/>
                </a:lnTo>
                <a:close/>
                <a:moveTo>
                  <a:pt x="3403094" y="0"/>
                </a:moveTo>
                <a:lnTo>
                  <a:pt x="10312400" y="0"/>
                </a:lnTo>
                <a:lnTo>
                  <a:pt x="10312400" y="1462424"/>
                </a:lnTo>
                <a:lnTo>
                  <a:pt x="3403094" y="1462424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120" tIns="198120" rIns="198120" bIns="198120" numCol="1" spcCol="1270" anchor="ctr" anchorCtr="0">
            <a:noAutofit/>
          </a:bodyPr>
          <a:lstStyle/>
          <a:p>
            <a:pPr lvl="0" algn="ctr" defTabSz="2311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200" kern="1200"/>
          </a:p>
        </p:txBody>
      </p:sp>
      <p:sp>
        <p:nvSpPr>
          <p:cNvPr id="13" name="矩形 12"/>
          <p:cNvSpPr/>
          <p:nvPr/>
        </p:nvSpPr>
        <p:spPr>
          <a:xfrm>
            <a:off x="931793" y="1264996"/>
            <a:ext cx="3093718" cy="1462424"/>
          </a:xfrm>
          <a:prstGeom prst="rect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矩形 14"/>
          <p:cNvSpPr/>
          <p:nvPr/>
        </p:nvSpPr>
        <p:spPr>
          <a:xfrm>
            <a:off x="8150473" y="2968720"/>
            <a:ext cx="3093720" cy="1462424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矩形 16"/>
          <p:cNvSpPr/>
          <p:nvPr/>
        </p:nvSpPr>
        <p:spPr>
          <a:xfrm>
            <a:off x="931793" y="4672445"/>
            <a:ext cx="3093720" cy="1462424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0" name="矩形 19"/>
          <p:cNvSpPr/>
          <p:nvPr/>
        </p:nvSpPr>
        <p:spPr>
          <a:xfrm>
            <a:off x="1000767" y="135504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rgbClr val="231F20"/>
                </a:solidFill>
              </a:rPr>
              <a:t>点击</a:t>
            </a:r>
            <a:r>
              <a:rPr lang="zh-CN" altLang="en-US" sz="2000" b="1" dirty="0">
                <a:solidFill>
                  <a:srgbClr val="231F20"/>
                </a:solidFill>
              </a:rPr>
              <a:t>此处添加标题</a:t>
            </a:r>
          </a:p>
        </p:txBody>
      </p:sp>
      <p:sp>
        <p:nvSpPr>
          <p:cNvPr id="21" name="矩形 20"/>
          <p:cNvSpPr/>
          <p:nvPr/>
        </p:nvSpPr>
        <p:spPr>
          <a:xfrm>
            <a:off x="1000766" y="1721677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1000767" y="4762498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1000766" y="5129126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4" name="矩形 23"/>
          <p:cNvSpPr/>
          <p:nvPr/>
        </p:nvSpPr>
        <p:spPr>
          <a:xfrm>
            <a:off x="8273633" y="306237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rgbClr val="231F20"/>
                </a:solidFill>
              </a:rPr>
              <a:t>点击</a:t>
            </a:r>
            <a:r>
              <a:rPr lang="zh-CN" altLang="en-US" sz="2000" b="1" dirty="0">
                <a:solidFill>
                  <a:srgbClr val="231F20"/>
                </a:solidFill>
              </a:rPr>
              <a:t>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8273632" y="3429000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373057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平行四边形 3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DA4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DA48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2204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4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55119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开发计划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1745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分析讨论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2" name="图表 11"/>
          <p:cNvGraphicFramePr/>
          <p:nvPr>
            <p:extLst>
              <p:ext uri="{D42A27DB-BD31-4B8C-83A1-F6EECF244321}">
                <p14:modId xmlns:p14="http://schemas.microsoft.com/office/powerpoint/2010/main" val="2984810521"/>
              </p:ext>
            </p:extLst>
          </p:nvPr>
        </p:nvGraphicFramePr>
        <p:xfrm>
          <a:off x="243687" y="1538177"/>
          <a:ext cx="8349980" cy="4668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8916241" y="2774148"/>
            <a:ext cx="21804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 smtClean="0">
                <a:solidFill>
                  <a:srgbClr val="FF9D38"/>
                </a:solidFill>
              </a:rPr>
              <a:t>75%</a:t>
            </a:r>
            <a:endParaRPr lang="zh-CN" altLang="en-US" sz="9600" dirty="0">
              <a:solidFill>
                <a:srgbClr val="FF9D38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25023" y="4123783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19" name="矩形 18"/>
          <p:cNvSpPr/>
          <p:nvPr/>
        </p:nvSpPr>
        <p:spPr>
          <a:xfrm>
            <a:off x="8813907" y="4574767"/>
            <a:ext cx="302625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35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smtClean="0">
                <a:solidFill>
                  <a:schemeClr val="bg1"/>
                </a:solidFill>
              </a:rPr>
              <a:t>分析讨论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1295400" y="2082800"/>
            <a:ext cx="3352800" cy="2890345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>
            <a:off x="5162550" y="2082800"/>
            <a:ext cx="3352800" cy="2890345"/>
          </a:xfrm>
          <a:prstGeom prst="triangle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flipV="1">
            <a:off x="3232150" y="2082800"/>
            <a:ext cx="3352800" cy="2890345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flipV="1">
            <a:off x="7099300" y="2082800"/>
            <a:ext cx="3352800" cy="2890345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773802" y="3701512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16" name="矩形 15"/>
          <p:cNvSpPr/>
          <p:nvPr/>
        </p:nvSpPr>
        <p:spPr>
          <a:xfrm>
            <a:off x="1708269" y="4044744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5617763" y="3701512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18" name="矩形 17"/>
          <p:cNvSpPr/>
          <p:nvPr/>
        </p:nvSpPr>
        <p:spPr>
          <a:xfrm>
            <a:off x="5552230" y="4044744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0" name="矩形 19"/>
          <p:cNvSpPr/>
          <p:nvPr/>
        </p:nvSpPr>
        <p:spPr>
          <a:xfrm>
            <a:off x="3632319" y="2128332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1" name="矩形 20"/>
          <p:cNvSpPr/>
          <p:nvPr/>
        </p:nvSpPr>
        <p:spPr>
          <a:xfrm>
            <a:off x="3697852" y="2935471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22" name="矩形 21"/>
          <p:cNvSpPr/>
          <p:nvPr/>
        </p:nvSpPr>
        <p:spPr>
          <a:xfrm>
            <a:off x="7524869" y="2128332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7590402" y="2935471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10" name="椭圆 9"/>
          <p:cNvSpPr/>
          <p:nvPr/>
        </p:nvSpPr>
        <p:spPr>
          <a:xfrm>
            <a:off x="2650727" y="2901678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536127" y="2901678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4616688" y="358209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8502088" y="358209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24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smtClean="0">
                <a:solidFill>
                  <a:schemeClr val="bg1"/>
                </a:solidFill>
              </a:rPr>
              <a:t>分析讨论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任意多边形 11"/>
          <p:cNvSpPr/>
          <p:nvPr/>
        </p:nvSpPr>
        <p:spPr>
          <a:xfrm>
            <a:off x="6056627" y="2150567"/>
            <a:ext cx="13038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30385" y="571213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任意多边形 12"/>
          <p:cNvSpPr/>
          <p:nvPr/>
        </p:nvSpPr>
        <p:spPr>
          <a:xfrm>
            <a:off x="301027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任意多边形 13"/>
          <p:cNvSpPr/>
          <p:nvPr/>
        </p:nvSpPr>
        <p:spPr>
          <a:xfrm>
            <a:off x="301027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任意多边形 14"/>
          <p:cNvSpPr/>
          <p:nvPr/>
        </p:nvSpPr>
        <p:spPr>
          <a:xfrm>
            <a:off x="797735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任意多边形 15"/>
          <p:cNvSpPr/>
          <p:nvPr/>
        </p:nvSpPr>
        <p:spPr>
          <a:xfrm>
            <a:off x="2300276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3756351" y="0"/>
                </a:moveTo>
                <a:lnTo>
                  <a:pt x="375635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任意多边形 16"/>
          <p:cNvSpPr/>
          <p:nvPr/>
        </p:nvSpPr>
        <p:spPr>
          <a:xfrm>
            <a:off x="3306109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任意多边形 17"/>
          <p:cNvSpPr/>
          <p:nvPr/>
        </p:nvSpPr>
        <p:spPr>
          <a:xfrm>
            <a:off x="3306109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任意多边形 18"/>
          <p:cNvSpPr/>
          <p:nvPr/>
        </p:nvSpPr>
        <p:spPr>
          <a:xfrm>
            <a:off x="3802816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253811" y="0"/>
                </a:moveTo>
                <a:lnTo>
                  <a:pt x="225381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任意多边形 19"/>
          <p:cNvSpPr/>
          <p:nvPr/>
        </p:nvSpPr>
        <p:spPr>
          <a:xfrm>
            <a:off x="530535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751270" y="0"/>
                </a:moveTo>
                <a:lnTo>
                  <a:pt x="751270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任意多边形 20"/>
          <p:cNvSpPr/>
          <p:nvPr/>
        </p:nvSpPr>
        <p:spPr>
          <a:xfrm>
            <a:off x="6311190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任意多边形 21"/>
          <p:cNvSpPr/>
          <p:nvPr/>
        </p:nvSpPr>
        <p:spPr>
          <a:xfrm>
            <a:off x="6311190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任意多边形 22"/>
          <p:cNvSpPr/>
          <p:nvPr/>
        </p:nvSpPr>
        <p:spPr>
          <a:xfrm>
            <a:off x="605662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751270" y="1012041"/>
                </a:lnTo>
                <a:lnTo>
                  <a:pt x="75127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任意多边形 23"/>
          <p:cNvSpPr/>
          <p:nvPr/>
        </p:nvSpPr>
        <p:spPr>
          <a:xfrm>
            <a:off x="6056627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2253811" y="1012041"/>
                </a:lnTo>
                <a:lnTo>
                  <a:pt x="225381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5" name="任意多边形 24"/>
          <p:cNvSpPr/>
          <p:nvPr/>
        </p:nvSpPr>
        <p:spPr>
          <a:xfrm>
            <a:off x="9316272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6" name="任意多边形 25"/>
          <p:cNvSpPr/>
          <p:nvPr/>
        </p:nvSpPr>
        <p:spPr>
          <a:xfrm>
            <a:off x="9316272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7" name="任意多边形 26"/>
          <p:cNvSpPr/>
          <p:nvPr/>
        </p:nvSpPr>
        <p:spPr>
          <a:xfrm>
            <a:off x="6056627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3756351" y="1012041"/>
                </a:lnTo>
                <a:lnTo>
                  <a:pt x="375635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8" name="任意多边形 27"/>
          <p:cNvSpPr/>
          <p:nvPr/>
        </p:nvSpPr>
        <p:spPr>
          <a:xfrm>
            <a:off x="6056627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5258892" y="1012041"/>
                </a:lnTo>
                <a:lnTo>
                  <a:pt x="5258892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9" name="任意多边形 28"/>
          <p:cNvSpPr/>
          <p:nvPr/>
        </p:nvSpPr>
        <p:spPr>
          <a:xfrm>
            <a:off x="5435743" y="1529682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ED322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0" name="任意多边形 29"/>
          <p:cNvSpPr/>
          <p:nvPr/>
        </p:nvSpPr>
        <p:spPr>
          <a:xfrm>
            <a:off x="10694635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1" name="任意多边形 30"/>
          <p:cNvSpPr/>
          <p:nvPr/>
        </p:nvSpPr>
        <p:spPr>
          <a:xfrm>
            <a:off x="9192095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2" name="任意多边形 31"/>
          <p:cNvSpPr/>
          <p:nvPr/>
        </p:nvSpPr>
        <p:spPr>
          <a:xfrm>
            <a:off x="9502537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3" name="任意多边形 32"/>
          <p:cNvSpPr/>
          <p:nvPr/>
        </p:nvSpPr>
        <p:spPr>
          <a:xfrm>
            <a:off x="9502537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4" name="任意多边形 33"/>
          <p:cNvSpPr/>
          <p:nvPr/>
        </p:nvSpPr>
        <p:spPr>
          <a:xfrm>
            <a:off x="7689554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5" name="任意多边形 34"/>
          <p:cNvSpPr/>
          <p:nvPr/>
        </p:nvSpPr>
        <p:spPr>
          <a:xfrm>
            <a:off x="6187013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6" name="任意多边形 35"/>
          <p:cNvSpPr/>
          <p:nvPr/>
        </p:nvSpPr>
        <p:spPr>
          <a:xfrm>
            <a:off x="6497456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7" name="任意多边形 36"/>
          <p:cNvSpPr/>
          <p:nvPr/>
        </p:nvSpPr>
        <p:spPr>
          <a:xfrm>
            <a:off x="6497456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8" name="任意多边形 37"/>
          <p:cNvSpPr/>
          <p:nvPr/>
        </p:nvSpPr>
        <p:spPr>
          <a:xfrm>
            <a:off x="4684473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9" name="任意多边形 38"/>
          <p:cNvSpPr/>
          <p:nvPr/>
        </p:nvSpPr>
        <p:spPr>
          <a:xfrm>
            <a:off x="3181932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0" name="任意多边形 39"/>
          <p:cNvSpPr/>
          <p:nvPr/>
        </p:nvSpPr>
        <p:spPr>
          <a:xfrm>
            <a:off x="3492374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1" name="任意多边形 40"/>
          <p:cNvSpPr/>
          <p:nvPr/>
        </p:nvSpPr>
        <p:spPr>
          <a:xfrm>
            <a:off x="3492374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2" name="任意多边形 41"/>
          <p:cNvSpPr/>
          <p:nvPr/>
        </p:nvSpPr>
        <p:spPr>
          <a:xfrm>
            <a:off x="1679391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3" name="任意多边形 42"/>
          <p:cNvSpPr/>
          <p:nvPr/>
        </p:nvSpPr>
        <p:spPr>
          <a:xfrm>
            <a:off x="176851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4" name="任意多边形 43"/>
          <p:cNvSpPr/>
          <p:nvPr/>
        </p:nvSpPr>
        <p:spPr>
          <a:xfrm>
            <a:off x="487293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5" name="任意多边形 44"/>
          <p:cNvSpPr/>
          <p:nvPr/>
        </p:nvSpPr>
        <p:spPr>
          <a:xfrm>
            <a:off x="487293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6" name="任意多边形 45"/>
          <p:cNvSpPr/>
          <p:nvPr/>
        </p:nvSpPr>
        <p:spPr>
          <a:xfrm>
            <a:off x="6187013" y="2411338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F9D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/>
          </a:p>
        </p:txBody>
      </p:sp>
      <p:sp>
        <p:nvSpPr>
          <p:cNvPr id="47" name="矩形 46"/>
          <p:cNvSpPr/>
          <p:nvPr/>
        </p:nvSpPr>
        <p:spPr>
          <a:xfrm>
            <a:off x="5656517" y="161329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0" name="矩形 49"/>
          <p:cNvSpPr/>
          <p:nvPr/>
        </p:nvSpPr>
        <p:spPr>
          <a:xfrm>
            <a:off x="6383313" y="249494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1" name="矩形 50"/>
          <p:cNvSpPr/>
          <p:nvPr/>
        </p:nvSpPr>
        <p:spPr>
          <a:xfrm>
            <a:off x="397625" y="337260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2" name="矩形 51"/>
          <p:cNvSpPr/>
          <p:nvPr/>
        </p:nvSpPr>
        <p:spPr>
          <a:xfrm>
            <a:off x="18923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3" name="矩形 52"/>
          <p:cNvSpPr/>
          <p:nvPr/>
        </p:nvSpPr>
        <p:spPr>
          <a:xfrm>
            <a:off x="33909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4" name="矩形 53"/>
          <p:cNvSpPr/>
          <p:nvPr/>
        </p:nvSpPr>
        <p:spPr>
          <a:xfrm>
            <a:off x="48895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5" name="矩形 54"/>
          <p:cNvSpPr/>
          <p:nvPr/>
        </p:nvSpPr>
        <p:spPr>
          <a:xfrm>
            <a:off x="63881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6" name="矩形 55"/>
          <p:cNvSpPr/>
          <p:nvPr/>
        </p:nvSpPr>
        <p:spPr>
          <a:xfrm>
            <a:off x="78867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7" name="矩形 56"/>
          <p:cNvSpPr/>
          <p:nvPr/>
        </p:nvSpPr>
        <p:spPr>
          <a:xfrm>
            <a:off x="93853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8" name="矩形 57"/>
          <p:cNvSpPr/>
          <p:nvPr/>
        </p:nvSpPr>
        <p:spPr>
          <a:xfrm>
            <a:off x="108839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60" name="矩形 59"/>
          <p:cNvSpPr/>
          <p:nvPr/>
        </p:nvSpPr>
        <p:spPr>
          <a:xfrm>
            <a:off x="683231" y="423342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2" name="矩形 61"/>
          <p:cNvSpPr/>
          <p:nvPr/>
        </p:nvSpPr>
        <p:spPr>
          <a:xfrm>
            <a:off x="3694824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3" name="矩形 62"/>
          <p:cNvSpPr/>
          <p:nvPr/>
        </p:nvSpPr>
        <p:spPr>
          <a:xfrm>
            <a:off x="6703848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4" name="矩形 63"/>
          <p:cNvSpPr/>
          <p:nvPr/>
        </p:nvSpPr>
        <p:spPr>
          <a:xfrm>
            <a:off x="9712872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5" name="矩形 64"/>
          <p:cNvSpPr/>
          <p:nvPr/>
        </p:nvSpPr>
        <p:spPr>
          <a:xfrm>
            <a:off x="683231" y="514023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6" name="矩形 65"/>
          <p:cNvSpPr/>
          <p:nvPr/>
        </p:nvSpPr>
        <p:spPr>
          <a:xfrm>
            <a:off x="3694824" y="5135915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7" name="矩形 66"/>
          <p:cNvSpPr/>
          <p:nvPr/>
        </p:nvSpPr>
        <p:spPr>
          <a:xfrm>
            <a:off x="6703848" y="5135915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8" name="矩形 67"/>
          <p:cNvSpPr/>
          <p:nvPr/>
        </p:nvSpPr>
        <p:spPr>
          <a:xfrm>
            <a:off x="9712872" y="5135915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268390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97024" y="4104365"/>
            <a:ext cx="4801314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/>
              <a:t>感谢各位</a:t>
            </a:r>
          </a:p>
          <a:p>
            <a:r>
              <a:rPr lang="zh-CN" altLang="en-US" sz="6000" b="1" dirty="0"/>
              <a:t>老师评判指导</a:t>
            </a:r>
          </a:p>
        </p:txBody>
      </p:sp>
      <p:sp>
        <p:nvSpPr>
          <p:cNvPr id="18" name="矩形 17"/>
          <p:cNvSpPr/>
          <p:nvPr/>
        </p:nvSpPr>
        <p:spPr>
          <a:xfrm>
            <a:off x="297024" y="5924303"/>
            <a:ext cx="39231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latin typeface="+mj-ea"/>
                <a:ea typeface="+mj-ea"/>
              </a:rPr>
              <a:t>指导</a:t>
            </a:r>
            <a:r>
              <a:rPr lang="zh-CN" altLang="en-US" sz="1600" dirty="0">
                <a:latin typeface="+mj-ea"/>
                <a:ea typeface="+mj-ea"/>
              </a:rPr>
              <a:t>老师：</a:t>
            </a:r>
            <a:r>
              <a:rPr lang="en-US" altLang="zh-CN" sz="1600" dirty="0">
                <a:latin typeface="+mj-ea"/>
                <a:ea typeface="+mj-ea"/>
              </a:rPr>
              <a:t>John </a:t>
            </a:r>
            <a:r>
              <a:rPr lang="en-US" altLang="zh-CN" sz="1600" dirty="0" smtClean="0">
                <a:latin typeface="+mj-ea"/>
                <a:ea typeface="+mj-ea"/>
              </a:rPr>
              <a:t>Doe </a:t>
            </a:r>
            <a:r>
              <a:rPr lang="zh-CN" altLang="en-US" sz="1600" dirty="0" smtClean="0">
                <a:latin typeface="+mj-ea"/>
                <a:ea typeface="+mj-ea"/>
              </a:rPr>
              <a:t>报告人</a:t>
            </a:r>
            <a:r>
              <a:rPr lang="zh-CN" altLang="en-US" sz="1600" dirty="0">
                <a:latin typeface="+mj-ea"/>
                <a:ea typeface="+mj-ea"/>
              </a:rPr>
              <a:t>：</a:t>
            </a:r>
            <a:r>
              <a:rPr lang="en-US" altLang="zh-CN" sz="1600" dirty="0">
                <a:latin typeface="+mj-ea"/>
                <a:ea typeface="+mj-ea"/>
              </a:rPr>
              <a:t>Jane Doe</a:t>
            </a:r>
          </a:p>
        </p:txBody>
      </p:sp>
      <p:sp>
        <p:nvSpPr>
          <p:cNvPr id="19" name="矩形 18"/>
          <p:cNvSpPr/>
          <p:nvPr/>
        </p:nvSpPr>
        <p:spPr>
          <a:xfrm>
            <a:off x="297024" y="6226921"/>
            <a:ext cx="25138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PRESENTED BY </a:t>
            </a:r>
            <a:r>
              <a:rPr lang="en-US" altLang="zh-CN" dirty="0" err="1"/>
              <a:t>OfficePLUS</a:t>
            </a:r>
            <a:endParaRPr lang="en-US" altLang="zh-CN" dirty="0"/>
          </a:p>
        </p:txBody>
      </p:sp>
      <p:sp>
        <p:nvSpPr>
          <p:cNvPr id="20" name="文本框 19"/>
          <p:cNvSpPr txBox="1"/>
          <p:nvPr/>
        </p:nvSpPr>
        <p:spPr>
          <a:xfrm>
            <a:off x="297024" y="2136272"/>
            <a:ext cx="365677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b="1" dirty="0" smtClean="0">
                <a:solidFill>
                  <a:srgbClr val="F67A3A"/>
                </a:solidFill>
                <a:latin typeface="+mj-lt"/>
                <a:ea typeface="+mj-ea"/>
              </a:rPr>
              <a:t>2016</a:t>
            </a:r>
            <a:endParaRPr lang="zh-CN" altLang="en-US" sz="13800" b="1" dirty="0">
              <a:solidFill>
                <a:srgbClr val="F67A3A"/>
              </a:solidFill>
              <a:latin typeface="+mj-lt"/>
              <a:ea typeface="+mj-ea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412804" y="4094547"/>
            <a:ext cx="36298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544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" y="0"/>
            <a:ext cx="4495801" cy="6858000"/>
          </a:xfrm>
          <a:prstGeom prst="rect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36482" y="2290226"/>
            <a:ext cx="2622834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800" b="1" dirty="0" smtClean="0">
                <a:solidFill>
                  <a:schemeClr val="bg1"/>
                </a:solidFill>
              </a:rPr>
              <a:t>目录</a:t>
            </a:r>
            <a:endParaRPr lang="en-US" altLang="zh-CN" sz="88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zh-CN" sz="5400" dirty="0" smtClean="0">
                <a:solidFill>
                  <a:schemeClr val="bg1"/>
                </a:solidFill>
              </a:rPr>
              <a:t>CONTENT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310006" y="1722600"/>
            <a:ext cx="41180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第</a:t>
            </a:r>
            <a:r>
              <a:rPr lang="zh-CN" altLang="en-US" sz="3000" dirty="0" smtClean="0">
                <a:solidFill>
                  <a:schemeClr val="bg1"/>
                </a:solidFill>
              </a:rPr>
              <a:t>一部分 </a:t>
            </a:r>
            <a:r>
              <a:rPr lang="en-US" altLang="zh-CN" sz="3000" dirty="0" smtClean="0">
                <a:solidFill>
                  <a:schemeClr val="bg1"/>
                </a:solidFill>
              </a:rPr>
              <a:t>|</a:t>
            </a:r>
            <a:r>
              <a:rPr lang="zh-CN" altLang="en-US" sz="3000" dirty="0" smtClean="0">
                <a:solidFill>
                  <a:schemeClr val="bg1"/>
                </a:solidFill>
              </a:rPr>
              <a:t> </a:t>
            </a:r>
            <a:r>
              <a:rPr lang="zh-CN" altLang="en-US" sz="3000" dirty="0" smtClean="0">
                <a:solidFill>
                  <a:schemeClr val="bg1"/>
                </a:solidFill>
              </a:rPr>
              <a:t>题目</a:t>
            </a:r>
            <a:r>
              <a:rPr lang="zh-CN" altLang="en-US" sz="3000" dirty="0">
                <a:solidFill>
                  <a:schemeClr val="bg1"/>
                </a:solidFill>
              </a:rPr>
              <a:t>描述 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310005" y="2645863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 smtClean="0">
                <a:solidFill>
                  <a:schemeClr val="bg1"/>
                </a:solidFill>
              </a:rPr>
              <a:t>第二部分 </a:t>
            </a:r>
            <a:r>
              <a:rPr lang="en-US" altLang="zh-CN" sz="3000" dirty="0" smtClean="0">
                <a:solidFill>
                  <a:schemeClr val="bg1"/>
                </a:solidFill>
              </a:rPr>
              <a:t>|</a:t>
            </a:r>
            <a:r>
              <a:rPr lang="zh-CN" altLang="en-US" sz="3000" dirty="0" smtClean="0">
                <a:solidFill>
                  <a:schemeClr val="bg1"/>
                </a:solidFill>
              </a:rPr>
              <a:t> </a:t>
            </a:r>
            <a:r>
              <a:rPr lang="zh-CN" altLang="en-US" sz="3000" dirty="0" smtClean="0">
                <a:solidFill>
                  <a:schemeClr val="bg1"/>
                </a:solidFill>
              </a:rPr>
              <a:t>技术</a:t>
            </a:r>
            <a:r>
              <a:rPr lang="zh-CN" altLang="en-US" sz="3000" dirty="0">
                <a:solidFill>
                  <a:schemeClr val="bg1"/>
                </a:solidFill>
              </a:rPr>
              <a:t>选型 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310005" y="3666399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第三</a:t>
            </a:r>
            <a:r>
              <a:rPr lang="zh-CN" altLang="en-US" sz="3000" dirty="0" smtClean="0">
                <a:solidFill>
                  <a:schemeClr val="bg1"/>
                </a:solidFill>
              </a:rPr>
              <a:t>部分 </a:t>
            </a:r>
            <a:r>
              <a:rPr lang="en-US" altLang="zh-CN" sz="3000" dirty="0" smtClean="0">
                <a:solidFill>
                  <a:schemeClr val="bg1"/>
                </a:solidFill>
              </a:rPr>
              <a:t>|</a:t>
            </a:r>
            <a:r>
              <a:rPr lang="zh-CN" altLang="en-US" sz="3000" dirty="0" smtClean="0">
                <a:solidFill>
                  <a:schemeClr val="bg1"/>
                </a:solidFill>
              </a:rPr>
              <a:t> </a:t>
            </a:r>
            <a:r>
              <a:rPr lang="zh-CN" altLang="en-US" sz="3000" dirty="0" smtClean="0">
                <a:solidFill>
                  <a:schemeClr val="bg1"/>
                </a:solidFill>
              </a:rPr>
              <a:t>技术</a:t>
            </a:r>
            <a:r>
              <a:rPr lang="zh-CN" altLang="en-US" sz="3000" dirty="0">
                <a:solidFill>
                  <a:schemeClr val="bg1"/>
                </a:solidFill>
              </a:rPr>
              <a:t>难点 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10005" y="4667483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 smtClean="0">
                <a:solidFill>
                  <a:schemeClr val="bg1"/>
                </a:solidFill>
              </a:rPr>
              <a:t>第四部分 </a:t>
            </a:r>
            <a:r>
              <a:rPr lang="en-US" altLang="zh-CN" sz="3000" dirty="0" smtClean="0">
                <a:solidFill>
                  <a:schemeClr val="bg1"/>
                </a:solidFill>
              </a:rPr>
              <a:t>|</a:t>
            </a:r>
            <a:r>
              <a:rPr lang="zh-CN" altLang="en-US" sz="3000" dirty="0" smtClean="0">
                <a:solidFill>
                  <a:schemeClr val="bg1"/>
                </a:solidFill>
              </a:rPr>
              <a:t> </a:t>
            </a:r>
            <a:r>
              <a:rPr lang="zh-CN" altLang="en-US" sz="3000" dirty="0" smtClean="0">
                <a:solidFill>
                  <a:schemeClr val="bg1"/>
                </a:solidFill>
              </a:rPr>
              <a:t>开发</a:t>
            </a:r>
            <a:r>
              <a:rPr lang="zh-CN" altLang="en-US" sz="3000" dirty="0">
                <a:solidFill>
                  <a:schemeClr val="bg1"/>
                </a:solidFill>
              </a:rPr>
              <a:t>计划 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12" name="等腰三角形 11"/>
          <p:cNvSpPr/>
          <p:nvPr/>
        </p:nvSpPr>
        <p:spPr>
          <a:xfrm rot="10800000">
            <a:off x="5552680" y="1833214"/>
            <a:ext cx="545263" cy="443384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3" name="等腰三角形 12"/>
          <p:cNvSpPr/>
          <p:nvPr/>
        </p:nvSpPr>
        <p:spPr>
          <a:xfrm rot="10800000">
            <a:off x="5552683" y="2738992"/>
            <a:ext cx="545261" cy="448857"/>
          </a:xfrm>
          <a:prstGeom prst="triangle">
            <a:avLst/>
          </a:prstGeom>
          <a:solidFill>
            <a:srgbClr val="FF9D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4" name="等腰三角形 13"/>
          <p:cNvSpPr/>
          <p:nvPr/>
        </p:nvSpPr>
        <p:spPr>
          <a:xfrm rot="10800000">
            <a:off x="5552683" y="3759528"/>
            <a:ext cx="545261" cy="448857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5" name="等腰三角形 14"/>
          <p:cNvSpPr/>
          <p:nvPr/>
        </p:nvSpPr>
        <p:spPr>
          <a:xfrm rot="10800000">
            <a:off x="5552683" y="4755261"/>
            <a:ext cx="545261" cy="448857"/>
          </a:xfrm>
          <a:prstGeom prst="triangle">
            <a:avLst/>
          </a:prstGeom>
          <a:solidFill>
            <a:srgbClr val="F23C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>
              <a:solidFill>
                <a:srgbClr val="DA481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40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48126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ED3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ED32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7654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5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主要结论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716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第五部分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主要结论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1000958" y="1325280"/>
            <a:ext cx="10117060" cy="4738970"/>
            <a:chOff x="1000958" y="1325280"/>
            <a:chExt cx="10117060" cy="4738970"/>
          </a:xfrm>
        </p:grpSpPr>
        <p:sp>
          <p:nvSpPr>
            <p:cNvPr id="15" name="任意多边形 14"/>
            <p:cNvSpPr/>
            <p:nvPr/>
          </p:nvSpPr>
          <p:spPr>
            <a:xfrm rot="21600000">
              <a:off x="1000958" y="1736504"/>
              <a:ext cx="1564154" cy="391652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5C6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783305" rIns="412751" bIns="78330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6" name="任意多边形 15"/>
            <p:cNvSpPr/>
            <p:nvPr/>
          </p:nvSpPr>
          <p:spPr>
            <a:xfrm rot="21600000">
              <a:off x="2707057" y="1540690"/>
              <a:ext cx="1720560" cy="4308149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F9D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861630" rIns="412751" bIns="86163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7" name="任意多边形 16"/>
            <p:cNvSpPr/>
            <p:nvPr/>
          </p:nvSpPr>
          <p:spPr>
            <a:xfrm rot="21600000">
              <a:off x="4569563" y="1325280"/>
              <a:ext cx="189261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67A3A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8" name="任意多边形 17"/>
            <p:cNvSpPr/>
            <p:nvPr/>
          </p:nvSpPr>
          <p:spPr>
            <a:xfrm rot="21600000">
              <a:off x="6604126" y="1325280"/>
              <a:ext cx="2081879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DA481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9" name="任意多边形 18"/>
            <p:cNvSpPr/>
            <p:nvPr/>
          </p:nvSpPr>
          <p:spPr>
            <a:xfrm rot="21600000">
              <a:off x="8827951" y="1325280"/>
              <a:ext cx="229006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B405D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</p:grpSp>
      <p:sp>
        <p:nvSpPr>
          <p:cNvPr id="20" name="矩形 19"/>
          <p:cNvSpPr/>
          <p:nvPr/>
        </p:nvSpPr>
        <p:spPr>
          <a:xfrm>
            <a:off x="1000959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1" name="矩形 20"/>
          <p:cNvSpPr/>
          <p:nvPr/>
        </p:nvSpPr>
        <p:spPr>
          <a:xfrm>
            <a:off x="1000958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277338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277338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4" name="矩形 23"/>
          <p:cNvSpPr/>
          <p:nvPr/>
        </p:nvSpPr>
        <p:spPr>
          <a:xfrm>
            <a:off x="469870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469870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4" name="矩形 33"/>
          <p:cNvSpPr/>
          <p:nvPr/>
        </p:nvSpPr>
        <p:spPr>
          <a:xfrm>
            <a:off x="683865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5" name="矩形 34"/>
          <p:cNvSpPr/>
          <p:nvPr/>
        </p:nvSpPr>
        <p:spPr>
          <a:xfrm>
            <a:off x="683865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6" name="矩形 35"/>
          <p:cNvSpPr/>
          <p:nvPr/>
        </p:nvSpPr>
        <p:spPr>
          <a:xfrm>
            <a:off x="919450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7" name="矩形 36"/>
          <p:cNvSpPr/>
          <p:nvPr/>
        </p:nvSpPr>
        <p:spPr>
          <a:xfrm>
            <a:off x="919450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8" name="椭圆 37"/>
          <p:cNvSpPr/>
          <p:nvPr/>
        </p:nvSpPr>
        <p:spPr>
          <a:xfrm>
            <a:off x="1482294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3266597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521320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35315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970900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684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34" name="任意多边形 33"/>
          <p:cNvSpPr/>
          <p:nvPr/>
        </p:nvSpPr>
        <p:spPr>
          <a:xfrm>
            <a:off x="0" y="0"/>
            <a:ext cx="2895600" cy="6858000"/>
          </a:xfrm>
          <a:custGeom>
            <a:avLst/>
            <a:gdLst>
              <a:gd name="connsiteX0" fmla="*/ 2889252 w 2895600"/>
              <a:gd name="connsiteY0" fmla="*/ 2271562 h 6858000"/>
              <a:gd name="connsiteX1" fmla="*/ 3 w 2895600"/>
              <a:gd name="connsiteY1" fmla="*/ 4564781 h 6858000"/>
              <a:gd name="connsiteX2" fmla="*/ 2889252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0 w 28956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6858000">
                <a:moveTo>
                  <a:pt x="2889252" y="2271562"/>
                </a:moveTo>
                <a:lnTo>
                  <a:pt x="3" y="4564781"/>
                </a:lnTo>
                <a:lnTo>
                  <a:pt x="2889252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/>
        </p:nvSpPr>
        <p:spPr>
          <a:xfrm>
            <a:off x="2895600" y="1"/>
            <a:ext cx="2895600" cy="4586438"/>
          </a:xfrm>
          <a:custGeom>
            <a:avLst/>
            <a:gdLst>
              <a:gd name="connsiteX0" fmla="*/ 2882904 w 2882904"/>
              <a:gd name="connsiteY0" fmla="*/ 0 h 4586438"/>
              <a:gd name="connsiteX1" fmla="*/ 2882904 w 2882904"/>
              <a:gd name="connsiteY1" fmla="*/ 4586438 h 4586438"/>
              <a:gd name="connsiteX2" fmla="*/ 0 w 2882904"/>
              <a:gd name="connsiteY2" fmla="*/ 2298255 h 4586438"/>
              <a:gd name="connsiteX3" fmla="*/ 0 w 2882904"/>
              <a:gd name="connsiteY3" fmla="*/ 2288182 h 4586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2904" h="4586438">
                <a:moveTo>
                  <a:pt x="2882904" y="0"/>
                </a:moveTo>
                <a:lnTo>
                  <a:pt x="2882904" y="4586438"/>
                </a:lnTo>
                <a:lnTo>
                  <a:pt x="0" y="2298255"/>
                </a:lnTo>
                <a:lnTo>
                  <a:pt x="0" y="2288182"/>
                </a:lnTo>
                <a:close/>
              </a:path>
            </a:pathLst>
          </a:custGeom>
          <a:solidFill>
            <a:srgbClr val="FF9D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>
            <a:off x="5791200" y="0"/>
            <a:ext cx="2895600" cy="6858000"/>
          </a:xfrm>
          <a:custGeom>
            <a:avLst/>
            <a:gdLst>
              <a:gd name="connsiteX0" fmla="*/ 0 w 2895600"/>
              <a:gd name="connsiteY0" fmla="*/ 4574858 h 6858000"/>
              <a:gd name="connsiteX1" fmla="*/ 2876553 w 2895600"/>
              <a:gd name="connsiteY1" fmla="*/ 6858000 h 6858000"/>
              <a:gd name="connsiteX2" fmla="*/ 0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2876554 w 2895600"/>
              <a:gd name="connsiteY6" fmla="*/ 6858000 h 6858000"/>
              <a:gd name="connsiteX7" fmla="*/ 2876554 w 2895600"/>
              <a:gd name="connsiteY7" fmla="*/ 2271563 h 6858000"/>
              <a:gd name="connsiteX8" fmla="*/ 0 w 2895600"/>
              <a:gd name="connsiteY8" fmla="*/ 45547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5600" h="6858000">
                <a:moveTo>
                  <a:pt x="0" y="4574858"/>
                </a:moveTo>
                <a:lnTo>
                  <a:pt x="287655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2876554" y="6858000"/>
                </a:lnTo>
                <a:lnTo>
                  <a:pt x="2876554" y="2271563"/>
                </a:lnTo>
                <a:lnTo>
                  <a:pt x="0" y="4554705"/>
                </a:lnTo>
                <a:close/>
              </a:path>
            </a:pathLst>
          </a:cu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8686800" y="0"/>
            <a:ext cx="2895600" cy="6858000"/>
          </a:xfrm>
          <a:custGeom>
            <a:avLst/>
            <a:gdLst>
              <a:gd name="connsiteX0" fmla="*/ 0 w 2895600"/>
              <a:gd name="connsiteY0" fmla="*/ 4569823 h 6858000"/>
              <a:gd name="connsiteX1" fmla="*/ 2882896 w 2895600"/>
              <a:gd name="connsiteY1" fmla="*/ 6858000 h 6858000"/>
              <a:gd name="connsiteX2" fmla="*/ 0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2882898 w 2895600"/>
              <a:gd name="connsiteY6" fmla="*/ 6858000 h 6858000"/>
              <a:gd name="connsiteX7" fmla="*/ 2882898 w 2895600"/>
              <a:gd name="connsiteY7" fmla="*/ 2271564 h 6858000"/>
              <a:gd name="connsiteX8" fmla="*/ 0 w 2895600"/>
              <a:gd name="connsiteY8" fmla="*/ 45597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5600" h="6858000">
                <a:moveTo>
                  <a:pt x="0" y="4569823"/>
                </a:moveTo>
                <a:lnTo>
                  <a:pt x="2882896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2882898" y="6858000"/>
                </a:lnTo>
                <a:lnTo>
                  <a:pt x="2882898" y="2271564"/>
                </a:lnTo>
                <a:lnTo>
                  <a:pt x="0" y="4559743"/>
                </a:lnTo>
                <a:close/>
              </a:path>
            </a:pathLst>
          </a:custGeom>
          <a:solidFill>
            <a:srgbClr val="F23C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4"/>
          <a:srcRect r="78838"/>
          <a:stretch/>
        </p:blipFill>
        <p:spPr>
          <a:xfrm>
            <a:off x="11582401" y="-297"/>
            <a:ext cx="612808" cy="6858594"/>
          </a:xfrm>
          <a:prstGeom prst="rect">
            <a:avLst/>
          </a:prstGeom>
        </p:spPr>
      </p:pic>
      <p:sp>
        <p:nvSpPr>
          <p:cNvPr id="40" name="文本框 8"/>
          <p:cNvSpPr txBox="1"/>
          <p:nvPr/>
        </p:nvSpPr>
        <p:spPr>
          <a:xfrm>
            <a:off x="3759874" y="1915757"/>
            <a:ext cx="2028117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759874" y="1507763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  <a:endParaRPr lang="en-US" altLang="zh-CN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50" name="文本框 8"/>
          <p:cNvSpPr txBox="1"/>
          <p:nvPr/>
        </p:nvSpPr>
        <p:spPr>
          <a:xfrm>
            <a:off x="8690009" y="1915757"/>
            <a:ext cx="2028117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8690009" y="1507763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  <a:endParaRPr lang="en-US" altLang="zh-CN" b="1" dirty="0">
              <a:solidFill>
                <a:schemeClr val="bg1"/>
              </a:solidFill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47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 21"/>
          <p:cNvSpPr/>
          <p:nvPr/>
        </p:nvSpPr>
        <p:spPr>
          <a:xfrm>
            <a:off x="5283200" y="5022850"/>
            <a:ext cx="2813050" cy="952500"/>
          </a:xfrm>
          <a:custGeom>
            <a:avLst/>
            <a:gdLst>
              <a:gd name="connsiteX0" fmla="*/ 1657350 w 1657350"/>
              <a:gd name="connsiteY0" fmla="*/ 0 h 952500"/>
              <a:gd name="connsiteX1" fmla="*/ 1327150 w 1657350"/>
              <a:gd name="connsiteY1" fmla="*/ 952500 h 952500"/>
              <a:gd name="connsiteX2" fmla="*/ 0 w 1657350"/>
              <a:gd name="connsiteY2" fmla="*/ 952500 h 952500"/>
              <a:gd name="connsiteX0" fmla="*/ 2813050 w 2813050"/>
              <a:gd name="connsiteY0" fmla="*/ 0 h 952500"/>
              <a:gd name="connsiteX1" fmla="*/ 2482850 w 2813050"/>
              <a:gd name="connsiteY1" fmla="*/ 952500 h 952500"/>
              <a:gd name="connsiteX2" fmla="*/ 0 w 2813050"/>
              <a:gd name="connsiteY2" fmla="*/ 952500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3050" h="952500">
                <a:moveTo>
                  <a:pt x="2813050" y="0"/>
                </a:moveTo>
                <a:lnTo>
                  <a:pt x="2482850" y="952500"/>
                </a:lnTo>
                <a:lnTo>
                  <a:pt x="0" y="95250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3905250" y="2978150"/>
            <a:ext cx="3397250" cy="609600"/>
          </a:xfrm>
          <a:custGeom>
            <a:avLst/>
            <a:gdLst>
              <a:gd name="connsiteX0" fmla="*/ 3397250 w 3397250"/>
              <a:gd name="connsiteY0" fmla="*/ 609600 h 609600"/>
              <a:gd name="connsiteX1" fmla="*/ 3048000 w 3397250"/>
              <a:gd name="connsiteY1" fmla="*/ 0 h 609600"/>
              <a:gd name="connsiteX2" fmla="*/ 0 w 3397250"/>
              <a:gd name="connsiteY2" fmla="*/ 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97250" h="609600">
                <a:moveTo>
                  <a:pt x="3397250" y="609600"/>
                </a:moveTo>
                <a:lnTo>
                  <a:pt x="304800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461000" y="1320800"/>
            <a:ext cx="3124200" cy="527050"/>
          </a:xfrm>
          <a:custGeom>
            <a:avLst/>
            <a:gdLst>
              <a:gd name="connsiteX0" fmla="*/ 3124200 w 3124200"/>
              <a:gd name="connsiteY0" fmla="*/ 527050 h 527050"/>
              <a:gd name="connsiteX1" fmla="*/ 3124200 w 3124200"/>
              <a:gd name="connsiteY1" fmla="*/ 527050 h 527050"/>
              <a:gd name="connsiteX2" fmla="*/ 3105150 w 3124200"/>
              <a:gd name="connsiteY2" fmla="*/ 450850 h 527050"/>
              <a:gd name="connsiteX3" fmla="*/ 2794000 w 3124200"/>
              <a:gd name="connsiteY3" fmla="*/ 0 h 527050"/>
              <a:gd name="connsiteX4" fmla="*/ 0 w 3124200"/>
              <a:gd name="connsiteY4" fmla="*/ 0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4200" h="527050">
                <a:moveTo>
                  <a:pt x="3124200" y="527050"/>
                </a:moveTo>
                <a:lnTo>
                  <a:pt x="3124200" y="527050"/>
                </a:lnTo>
                <a:cubicBezTo>
                  <a:pt x="3117254" y="457593"/>
                  <a:pt x="3132892" y="478592"/>
                  <a:pt x="3105150" y="450850"/>
                </a:cubicBezTo>
                <a:lnTo>
                  <a:pt x="279400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第五部分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主要结论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9"/>
          <p:cNvSpPr/>
          <p:nvPr/>
        </p:nvSpPr>
        <p:spPr>
          <a:xfrm rot="5400000" flipH="1">
            <a:off x="-139308" y="1913165"/>
            <a:ext cx="2019964" cy="17413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5400000" flipH="1">
            <a:off x="-139307" y="3933129"/>
            <a:ext cx="2019962" cy="174134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5400000" flipH="1">
            <a:off x="1424766" y="3075110"/>
            <a:ext cx="4039926" cy="3457384"/>
          </a:xfrm>
          <a:custGeom>
            <a:avLst/>
            <a:gdLst>
              <a:gd name="connsiteX0" fmla="*/ 3014375 w 4039926"/>
              <a:gd name="connsiteY0" fmla="*/ 1741348 h 3457384"/>
              <a:gd name="connsiteX1" fmla="*/ 2004393 w 4039926"/>
              <a:gd name="connsiteY1" fmla="*/ 0 h 3457384"/>
              <a:gd name="connsiteX2" fmla="*/ 994411 w 4039926"/>
              <a:gd name="connsiteY2" fmla="*/ 1741348 h 3457384"/>
              <a:gd name="connsiteX3" fmla="*/ 995301 w 4039926"/>
              <a:gd name="connsiteY3" fmla="*/ 1741348 h 3457384"/>
              <a:gd name="connsiteX4" fmla="*/ 0 w 4039926"/>
              <a:gd name="connsiteY4" fmla="*/ 3457383 h 3457384"/>
              <a:gd name="connsiteX5" fmla="*/ 2019962 w 4039926"/>
              <a:gd name="connsiteY5" fmla="*/ 3457383 h 3457384"/>
              <a:gd name="connsiteX6" fmla="*/ 1024662 w 4039926"/>
              <a:gd name="connsiteY6" fmla="*/ 1741348 h 3457384"/>
              <a:gd name="connsiteX7" fmla="*/ 4039926 w 4039926"/>
              <a:gd name="connsiteY7" fmla="*/ 3457384 h 3457384"/>
              <a:gd name="connsiteX8" fmla="*/ 3029944 w 4039926"/>
              <a:gd name="connsiteY8" fmla="*/ 1716036 h 3457384"/>
              <a:gd name="connsiteX9" fmla="*/ 2019962 w 4039926"/>
              <a:gd name="connsiteY9" fmla="*/ 3457384 h 345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57384">
                <a:moveTo>
                  <a:pt x="3014375" y="1741348"/>
                </a:moveTo>
                <a:lnTo>
                  <a:pt x="2004393" y="0"/>
                </a:lnTo>
                <a:lnTo>
                  <a:pt x="994411" y="1741348"/>
                </a:lnTo>
                <a:lnTo>
                  <a:pt x="995301" y="1741348"/>
                </a:lnTo>
                <a:lnTo>
                  <a:pt x="0" y="3457383"/>
                </a:lnTo>
                <a:lnTo>
                  <a:pt x="2019962" y="3457383"/>
                </a:lnTo>
                <a:lnTo>
                  <a:pt x="1024662" y="1741348"/>
                </a:lnTo>
                <a:close/>
                <a:moveTo>
                  <a:pt x="4039926" y="3457384"/>
                </a:moveTo>
                <a:lnTo>
                  <a:pt x="3029944" y="1716036"/>
                </a:lnTo>
                <a:lnTo>
                  <a:pt x="2019962" y="3457384"/>
                </a:lnTo>
                <a:close/>
              </a:path>
            </a:pathLst>
          </a:custGeom>
          <a:blipFill dpi="0" rotWithShape="0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graphicFrame>
        <p:nvGraphicFramePr>
          <p:cNvPr id="21" name="图表 20"/>
          <p:cNvGraphicFramePr/>
          <p:nvPr>
            <p:extLst>
              <p:ext uri="{D42A27DB-BD31-4B8C-83A1-F6EECF244321}">
                <p14:modId xmlns:p14="http://schemas.microsoft.com/office/powerpoint/2010/main" val="2268359778"/>
              </p:ext>
            </p:extLst>
          </p:nvPr>
        </p:nvGraphicFramePr>
        <p:xfrm>
          <a:off x="5676901" y="1413933"/>
          <a:ext cx="7086600" cy="472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5" name="矩形 24"/>
          <p:cNvSpPr/>
          <p:nvPr/>
        </p:nvSpPr>
        <p:spPr>
          <a:xfrm>
            <a:off x="5395467" y="951468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6" name="矩形 25"/>
          <p:cNvSpPr/>
          <p:nvPr/>
        </p:nvSpPr>
        <p:spPr>
          <a:xfrm>
            <a:off x="5395467" y="1294700"/>
            <a:ext cx="2796048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7" name="矩形 26"/>
          <p:cNvSpPr/>
          <p:nvPr/>
        </p:nvSpPr>
        <p:spPr>
          <a:xfrm>
            <a:off x="3801617" y="2605977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8" name="矩形 27"/>
          <p:cNvSpPr/>
          <p:nvPr/>
        </p:nvSpPr>
        <p:spPr>
          <a:xfrm>
            <a:off x="3801616" y="2949209"/>
            <a:ext cx="2897889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9" name="矩形 28"/>
          <p:cNvSpPr/>
          <p:nvPr/>
        </p:nvSpPr>
        <p:spPr>
          <a:xfrm>
            <a:off x="5181360" y="5575701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30" name="矩形 29"/>
          <p:cNvSpPr/>
          <p:nvPr/>
        </p:nvSpPr>
        <p:spPr>
          <a:xfrm>
            <a:off x="5181359" y="5994863"/>
            <a:ext cx="2216391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49501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B4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B40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8296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6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55119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参考文献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4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六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参考文献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35756" y="929204"/>
            <a:ext cx="11520487" cy="5387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期刊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类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[J].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刊名，出版年份，卷号（期号）：起止页码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专著类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书名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[M].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出版地：出版社，出版年份：起止页码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报纸类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[N].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报纸名，出版日期（版次）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论文集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[C].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5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学位论文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[D].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出版地：保存者，出版年份：起始页码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6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研究报告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[R].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7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条例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颁布单位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条例名称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发布日期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译著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原著作者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书名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[M].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译者，译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出版地：出版社，出版年份：起止页码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平行四边形 14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745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 smtClean="0">
                <a:solidFill>
                  <a:schemeClr val="bg1"/>
                </a:solidFill>
              </a:rPr>
              <a:t>1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85652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>
                <a:solidFill>
                  <a:schemeClr val="bg1"/>
                </a:solidFill>
              </a:rPr>
              <a:t>题目描述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44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866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选题背景和意义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/>
          <p:cNvGrpSpPr/>
          <p:nvPr/>
        </p:nvGrpSpPr>
        <p:grpSpPr>
          <a:xfrm rot="1800000">
            <a:off x="947320" y="1318012"/>
            <a:ext cx="2781174" cy="2729858"/>
            <a:chOff x="4243137" y="1556583"/>
            <a:chExt cx="3705726" cy="3637353"/>
          </a:xfrm>
        </p:grpSpPr>
        <p:sp>
          <p:nvSpPr>
            <p:cNvPr id="13" name="等腰三角形 12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 rot="1800000">
            <a:off x="4722693" y="1318012"/>
            <a:ext cx="2781174" cy="2729858"/>
            <a:chOff x="4243137" y="1556583"/>
            <a:chExt cx="3705726" cy="3637353"/>
          </a:xfrm>
        </p:grpSpPr>
        <p:sp>
          <p:nvSpPr>
            <p:cNvPr id="16" name="等腰三角形 15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椭圆 16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8" name="组合 17"/>
          <p:cNvGrpSpPr/>
          <p:nvPr/>
        </p:nvGrpSpPr>
        <p:grpSpPr>
          <a:xfrm rot="1800000">
            <a:off x="8498066" y="1318012"/>
            <a:ext cx="2781174" cy="2729858"/>
            <a:chOff x="4243137" y="1556583"/>
            <a:chExt cx="3705726" cy="3637353"/>
          </a:xfrm>
        </p:grpSpPr>
        <p:sp>
          <p:nvSpPr>
            <p:cNvPr id="19" name="等腰三角形 18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ED3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椭圆 19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ED32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1" name="Group 11"/>
          <p:cNvGrpSpPr>
            <a:grpSpLocks noChangeAspect="1"/>
          </p:cNvGrpSpPr>
          <p:nvPr/>
        </p:nvGrpSpPr>
        <p:grpSpPr bwMode="auto">
          <a:xfrm>
            <a:off x="5461887" y="2521149"/>
            <a:ext cx="907982" cy="644666"/>
            <a:chOff x="1407" y="1098"/>
            <a:chExt cx="800" cy="568"/>
          </a:xfrm>
          <a:solidFill>
            <a:schemeClr val="bg1"/>
          </a:solidFill>
        </p:grpSpPr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32"/>
          <p:cNvGrpSpPr>
            <a:grpSpLocks noChangeAspect="1"/>
          </p:cNvGrpSpPr>
          <p:nvPr/>
        </p:nvGrpSpPr>
        <p:grpSpPr bwMode="auto">
          <a:xfrm>
            <a:off x="9260242" y="2534814"/>
            <a:ext cx="907980" cy="644666"/>
            <a:chOff x="4354" y="1098"/>
            <a:chExt cx="800" cy="568"/>
          </a:xfrm>
          <a:solidFill>
            <a:schemeClr val="bg1"/>
          </a:solidFill>
        </p:grpSpPr>
        <p:sp>
          <p:nvSpPr>
            <p:cNvPr id="31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3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Group 121"/>
          <p:cNvGrpSpPr>
            <a:grpSpLocks noChangeAspect="1"/>
          </p:cNvGrpSpPr>
          <p:nvPr/>
        </p:nvGrpSpPr>
        <p:grpSpPr bwMode="auto">
          <a:xfrm>
            <a:off x="1775645" y="2526011"/>
            <a:ext cx="754758" cy="642396"/>
            <a:chOff x="515" y="3088"/>
            <a:chExt cx="665" cy="566"/>
          </a:xfrm>
          <a:solidFill>
            <a:schemeClr val="bg1"/>
          </a:solidFill>
        </p:grpSpPr>
        <p:sp>
          <p:nvSpPr>
            <p:cNvPr id="38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783623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48" name="矩形 47"/>
          <p:cNvSpPr/>
          <p:nvPr/>
        </p:nvSpPr>
        <p:spPr>
          <a:xfrm>
            <a:off x="772507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49" name="矩形 48"/>
          <p:cNvSpPr/>
          <p:nvPr/>
        </p:nvSpPr>
        <p:spPr>
          <a:xfrm>
            <a:off x="4662640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50" name="矩形 49"/>
          <p:cNvSpPr/>
          <p:nvPr/>
        </p:nvSpPr>
        <p:spPr>
          <a:xfrm>
            <a:off x="4651524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51" name="矩形 50"/>
          <p:cNvSpPr/>
          <p:nvPr/>
        </p:nvSpPr>
        <p:spPr>
          <a:xfrm>
            <a:off x="8449129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52" name="矩形 51"/>
          <p:cNvSpPr/>
          <p:nvPr/>
        </p:nvSpPr>
        <p:spPr>
          <a:xfrm>
            <a:off x="8438013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9602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866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选题背景和意义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184369" y="1790001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2" name="矩形 11"/>
          <p:cNvSpPr/>
          <p:nvPr/>
        </p:nvSpPr>
        <p:spPr>
          <a:xfrm>
            <a:off x="2173253" y="2240985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3" name="矩形 12"/>
          <p:cNvSpPr/>
          <p:nvPr/>
        </p:nvSpPr>
        <p:spPr>
          <a:xfrm>
            <a:off x="6844385" y="1790001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4" name="矩形 13"/>
          <p:cNvSpPr/>
          <p:nvPr/>
        </p:nvSpPr>
        <p:spPr>
          <a:xfrm>
            <a:off x="6833269" y="2240985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5" name="矩形 14"/>
          <p:cNvSpPr/>
          <p:nvPr/>
        </p:nvSpPr>
        <p:spPr>
          <a:xfrm>
            <a:off x="2184369" y="418058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6" name="矩形 15"/>
          <p:cNvSpPr/>
          <p:nvPr/>
        </p:nvSpPr>
        <p:spPr>
          <a:xfrm>
            <a:off x="2173253" y="4631566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7" name="矩形 16"/>
          <p:cNvSpPr/>
          <p:nvPr/>
        </p:nvSpPr>
        <p:spPr>
          <a:xfrm>
            <a:off x="6844385" y="418058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8" name="矩形 17"/>
          <p:cNvSpPr/>
          <p:nvPr/>
        </p:nvSpPr>
        <p:spPr>
          <a:xfrm>
            <a:off x="6833269" y="4631566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9" name="等腰三角形 18"/>
          <p:cNvSpPr/>
          <p:nvPr/>
        </p:nvSpPr>
        <p:spPr>
          <a:xfrm rot="5400000">
            <a:off x="2283819" y="3014566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等腰三角形 19"/>
          <p:cNvSpPr/>
          <p:nvPr/>
        </p:nvSpPr>
        <p:spPr>
          <a:xfrm rot="5400000">
            <a:off x="2547156" y="3014566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等腰三角形 20"/>
          <p:cNvSpPr/>
          <p:nvPr/>
        </p:nvSpPr>
        <p:spPr>
          <a:xfrm rot="5400000">
            <a:off x="2810493" y="3014566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等腰三角形 21"/>
          <p:cNvSpPr/>
          <p:nvPr/>
        </p:nvSpPr>
        <p:spPr>
          <a:xfrm rot="5400000">
            <a:off x="3073830" y="3014566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等腰三角形 22"/>
          <p:cNvSpPr/>
          <p:nvPr/>
        </p:nvSpPr>
        <p:spPr>
          <a:xfrm rot="5400000">
            <a:off x="3337167" y="3014566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等腰三角形 23"/>
          <p:cNvSpPr/>
          <p:nvPr/>
        </p:nvSpPr>
        <p:spPr>
          <a:xfrm rot="5400000">
            <a:off x="3600504" y="301456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等腰三角形 24"/>
          <p:cNvSpPr/>
          <p:nvPr/>
        </p:nvSpPr>
        <p:spPr>
          <a:xfrm rot="5400000">
            <a:off x="6940486" y="3014566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等腰三角形 25"/>
          <p:cNvSpPr/>
          <p:nvPr/>
        </p:nvSpPr>
        <p:spPr>
          <a:xfrm rot="5400000">
            <a:off x="7203823" y="3014566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等腰三角形 26"/>
          <p:cNvSpPr/>
          <p:nvPr/>
        </p:nvSpPr>
        <p:spPr>
          <a:xfrm rot="5400000">
            <a:off x="7467160" y="3014566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等腰三角形 27"/>
          <p:cNvSpPr/>
          <p:nvPr/>
        </p:nvSpPr>
        <p:spPr>
          <a:xfrm rot="5400000">
            <a:off x="7730497" y="3014566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等腰三角形 28"/>
          <p:cNvSpPr/>
          <p:nvPr/>
        </p:nvSpPr>
        <p:spPr>
          <a:xfrm rot="5400000">
            <a:off x="7993834" y="3014566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等腰三角形 29"/>
          <p:cNvSpPr/>
          <p:nvPr/>
        </p:nvSpPr>
        <p:spPr>
          <a:xfrm rot="5400000">
            <a:off x="8257171" y="301456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等腰三角形 30"/>
          <p:cNvSpPr/>
          <p:nvPr/>
        </p:nvSpPr>
        <p:spPr>
          <a:xfrm rot="5400000">
            <a:off x="2283819" y="5388825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等腰三角形 31"/>
          <p:cNvSpPr/>
          <p:nvPr/>
        </p:nvSpPr>
        <p:spPr>
          <a:xfrm rot="5400000">
            <a:off x="2547156" y="5388825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等腰三角形 32"/>
          <p:cNvSpPr/>
          <p:nvPr/>
        </p:nvSpPr>
        <p:spPr>
          <a:xfrm rot="5400000">
            <a:off x="2810493" y="5388825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等腰三角形 33"/>
          <p:cNvSpPr/>
          <p:nvPr/>
        </p:nvSpPr>
        <p:spPr>
          <a:xfrm rot="5400000">
            <a:off x="3073830" y="5388825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等腰三角形 34"/>
          <p:cNvSpPr/>
          <p:nvPr/>
        </p:nvSpPr>
        <p:spPr>
          <a:xfrm rot="5400000">
            <a:off x="3337167" y="5388825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等腰三角形 35"/>
          <p:cNvSpPr/>
          <p:nvPr/>
        </p:nvSpPr>
        <p:spPr>
          <a:xfrm rot="5400000">
            <a:off x="3600504" y="5388825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等腰三角形 36"/>
          <p:cNvSpPr/>
          <p:nvPr/>
        </p:nvSpPr>
        <p:spPr>
          <a:xfrm rot="5400000">
            <a:off x="6940486" y="5388825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等腰三角形 37"/>
          <p:cNvSpPr/>
          <p:nvPr/>
        </p:nvSpPr>
        <p:spPr>
          <a:xfrm rot="5400000">
            <a:off x="7203823" y="5388825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等腰三角形 38"/>
          <p:cNvSpPr/>
          <p:nvPr/>
        </p:nvSpPr>
        <p:spPr>
          <a:xfrm rot="5400000">
            <a:off x="7467160" y="5388825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等腰三角形 39"/>
          <p:cNvSpPr/>
          <p:nvPr/>
        </p:nvSpPr>
        <p:spPr>
          <a:xfrm rot="5400000">
            <a:off x="7730497" y="5388825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等腰三角形 40"/>
          <p:cNvSpPr/>
          <p:nvPr/>
        </p:nvSpPr>
        <p:spPr>
          <a:xfrm rot="5400000">
            <a:off x="7993834" y="5388825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等腰三角形 41"/>
          <p:cNvSpPr/>
          <p:nvPr/>
        </p:nvSpPr>
        <p:spPr>
          <a:xfrm rot="5400000">
            <a:off x="8257171" y="5388825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759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866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选题背景和意义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 rot="16200000">
            <a:off x="10311344" y="1913165"/>
            <a:ext cx="2019964" cy="17413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10311345" y="3933129"/>
            <a:ext cx="2019962" cy="174134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16200000">
            <a:off x="6689344" y="3062455"/>
            <a:ext cx="4039926" cy="3482694"/>
          </a:xfrm>
          <a:custGeom>
            <a:avLst/>
            <a:gdLst>
              <a:gd name="connsiteX0" fmla="*/ 2019962 w 4039926"/>
              <a:gd name="connsiteY0" fmla="*/ 3482693 h 3482694"/>
              <a:gd name="connsiteX1" fmla="*/ 0 w 4039926"/>
              <a:gd name="connsiteY1" fmla="*/ 3482693 h 3482694"/>
              <a:gd name="connsiteX2" fmla="*/ 1009981 w 4039926"/>
              <a:gd name="connsiteY2" fmla="*/ 1741347 h 3482694"/>
              <a:gd name="connsiteX3" fmla="*/ 4039926 w 4039926"/>
              <a:gd name="connsiteY3" fmla="*/ 3482694 h 3482694"/>
              <a:gd name="connsiteX4" fmla="*/ 2019962 w 4039926"/>
              <a:gd name="connsiteY4" fmla="*/ 3482694 h 3482694"/>
              <a:gd name="connsiteX5" fmla="*/ 3029943 w 4039926"/>
              <a:gd name="connsiteY5" fmla="*/ 1741348 h 3482694"/>
              <a:gd name="connsiteX6" fmla="*/ 1029402 w 4039926"/>
              <a:gd name="connsiteY6" fmla="*/ 1741348 h 3482694"/>
              <a:gd name="connsiteX7" fmla="*/ 2039384 w 4039926"/>
              <a:gd name="connsiteY7" fmla="*/ 0 h 3482694"/>
              <a:gd name="connsiteX8" fmla="*/ 3049366 w 4039926"/>
              <a:gd name="connsiteY8" fmla="*/ 1741348 h 3482694"/>
              <a:gd name="connsiteX9" fmla="*/ 3029945 w 4039926"/>
              <a:gd name="connsiteY9" fmla="*/ 1741348 h 348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82694">
                <a:moveTo>
                  <a:pt x="2019962" y="3482693"/>
                </a:moveTo>
                <a:lnTo>
                  <a:pt x="0" y="3482693"/>
                </a:lnTo>
                <a:lnTo>
                  <a:pt x="1009981" y="1741347"/>
                </a:lnTo>
                <a:close/>
                <a:moveTo>
                  <a:pt x="4039926" y="3482694"/>
                </a:moveTo>
                <a:lnTo>
                  <a:pt x="2019962" y="3482694"/>
                </a:lnTo>
                <a:lnTo>
                  <a:pt x="3029943" y="1741348"/>
                </a:lnTo>
                <a:lnTo>
                  <a:pt x="1029402" y="1741348"/>
                </a:lnTo>
                <a:lnTo>
                  <a:pt x="2039384" y="0"/>
                </a:lnTo>
                <a:lnTo>
                  <a:pt x="3049366" y="1741348"/>
                </a:lnTo>
                <a:lnTo>
                  <a:pt x="3029945" y="1741348"/>
                </a:lnTo>
                <a:close/>
              </a:path>
            </a:pathLst>
          </a:custGeom>
          <a:blipFill dpi="0" rotWithShape="0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972296" y="148340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0" name="矩形 19"/>
          <p:cNvSpPr/>
          <p:nvPr/>
        </p:nvSpPr>
        <p:spPr>
          <a:xfrm>
            <a:off x="961180" y="1934389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1" name="矩形 20"/>
          <p:cNvSpPr/>
          <p:nvPr/>
        </p:nvSpPr>
        <p:spPr>
          <a:xfrm>
            <a:off x="972296" y="2687794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2" name="矩形 21"/>
          <p:cNvSpPr/>
          <p:nvPr/>
        </p:nvSpPr>
        <p:spPr>
          <a:xfrm>
            <a:off x="961180" y="3138778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3" name="矩形 22"/>
          <p:cNvSpPr/>
          <p:nvPr/>
        </p:nvSpPr>
        <p:spPr>
          <a:xfrm>
            <a:off x="972296" y="3892183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4" name="矩形 23"/>
          <p:cNvSpPr/>
          <p:nvPr/>
        </p:nvSpPr>
        <p:spPr>
          <a:xfrm>
            <a:off x="961180" y="4343167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5" name="矩形 24"/>
          <p:cNvSpPr/>
          <p:nvPr/>
        </p:nvSpPr>
        <p:spPr>
          <a:xfrm>
            <a:off x="972296" y="509657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6" name="矩形 25"/>
          <p:cNvSpPr/>
          <p:nvPr/>
        </p:nvSpPr>
        <p:spPr>
          <a:xfrm>
            <a:off x="961180" y="5547556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7" name="等腰三角形 26"/>
          <p:cNvSpPr/>
          <p:nvPr/>
        </p:nvSpPr>
        <p:spPr>
          <a:xfrm rot="5400000">
            <a:off x="710198" y="1581768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等腰三角形 27"/>
          <p:cNvSpPr/>
          <p:nvPr/>
        </p:nvSpPr>
        <p:spPr>
          <a:xfrm rot="5400000">
            <a:off x="710198" y="2771184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等腰三角形 28"/>
          <p:cNvSpPr/>
          <p:nvPr/>
        </p:nvSpPr>
        <p:spPr>
          <a:xfrm rot="5400000">
            <a:off x="710198" y="3986007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等腰三角形 29"/>
          <p:cNvSpPr/>
          <p:nvPr/>
        </p:nvSpPr>
        <p:spPr>
          <a:xfrm rot="5400000">
            <a:off x="710198" y="519039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4058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F9D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2525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2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66730"/>
            <a:ext cx="25410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技术选型 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80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论文结构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6200000">
            <a:off x="-462762" y="3917166"/>
            <a:ext cx="2696141" cy="1770611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4143803" y="3013853"/>
            <a:ext cx="759562" cy="881092"/>
            <a:chOff x="4028433" y="3340100"/>
            <a:chExt cx="810172" cy="939798"/>
          </a:xfrm>
        </p:grpSpPr>
        <p:sp>
          <p:nvSpPr>
            <p:cNvPr id="15" name="等腰三角形 14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835372" y="3013853"/>
            <a:ext cx="759562" cy="881092"/>
            <a:chOff x="4028433" y="3340100"/>
            <a:chExt cx="810172" cy="939798"/>
          </a:xfrm>
        </p:grpSpPr>
        <p:sp>
          <p:nvSpPr>
            <p:cNvPr id="18" name="等腰三角形 17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880336" y="3013853"/>
            <a:ext cx="759562" cy="881092"/>
            <a:chOff x="4028433" y="3340100"/>
            <a:chExt cx="810172" cy="939798"/>
          </a:xfrm>
        </p:grpSpPr>
        <p:sp>
          <p:nvSpPr>
            <p:cNvPr id="21" name="等腰三角形 20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9520227" y="3013853"/>
            <a:ext cx="759562" cy="881092"/>
            <a:chOff x="4028433" y="3340100"/>
            <a:chExt cx="810172" cy="939798"/>
          </a:xfrm>
        </p:grpSpPr>
        <p:sp>
          <p:nvSpPr>
            <p:cNvPr id="24" name="等腰三角形 23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504934" y="4420937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/>
              <a:t>结构</a:t>
            </a:r>
            <a:endParaRPr lang="zh-CN" altLang="en-US" sz="4000" b="1" dirty="0"/>
          </a:p>
        </p:txBody>
      </p:sp>
      <p:sp>
        <p:nvSpPr>
          <p:cNvPr id="27" name="文本框 26"/>
          <p:cNvSpPr txBox="1"/>
          <p:nvPr/>
        </p:nvSpPr>
        <p:spPr>
          <a:xfrm>
            <a:off x="2229451" y="3244122"/>
            <a:ext cx="301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1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01679" y="324412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2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31969" y="3244122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3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978103" y="324412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4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185146" y="3955209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32" name="矩形 31"/>
          <p:cNvSpPr/>
          <p:nvPr/>
        </p:nvSpPr>
        <p:spPr>
          <a:xfrm>
            <a:off x="2174031" y="4406193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343084" y="3955209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41" name="矩形 40"/>
          <p:cNvSpPr/>
          <p:nvPr/>
        </p:nvSpPr>
        <p:spPr>
          <a:xfrm>
            <a:off x="7331969" y="4406193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97004" y="163032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46" name="矩形 45"/>
          <p:cNvSpPr/>
          <p:nvPr/>
        </p:nvSpPr>
        <p:spPr>
          <a:xfrm>
            <a:off x="4685889" y="2081310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9549444" y="163032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48" name="矩形 47"/>
          <p:cNvSpPr/>
          <p:nvPr/>
        </p:nvSpPr>
        <p:spPr>
          <a:xfrm>
            <a:off x="9538329" y="2081310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6362700"/>
            <a:ext cx="12192000" cy="495300"/>
          </a:xfrm>
          <a:prstGeom prst="rect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直角三角形 49"/>
          <p:cNvSpPr/>
          <p:nvPr/>
        </p:nvSpPr>
        <p:spPr>
          <a:xfrm rot="16200000">
            <a:off x="9520624" y="4185958"/>
            <a:ext cx="2022035" cy="3320716"/>
          </a:xfrm>
          <a:prstGeom prst="rtTriangle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16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论文结构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9"/>
          <p:cNvSpPr/>
          <p:nvPr/>
        </p:nvSpPr>
        <p:spPr>
          <a:xfrm rot="16200000">
            <a:off x="8980869" y="2422122"/>
            <a:ext cx="4504116" cy="2496206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6484663" y="2409422"/>
            <a:ext cx="4504116" cy="2496206"/>
          </a:xfrm>
          <a:prstGeom prst="triangle">
            <a:avLst/>
          </a:prstGeom>
          <a:noFill/>
          <a:ln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6200000">
            <a:off x="3988457" y="2409422"/>
            <a:ext cx="4504116" cy="2496206"/>
          </a:xfrm>
          <a:prstGeom prst="triangle">
            <a:avLst/>
          </a:prstGeom>
          <a:noFill/>
          <a:ln>
            <a:solidFill>
              <a:srgbClr val="F5C6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16200000">
            <a:off x="-1003955" y="2409422"/>
            <a:ext cx="4504116" cy="249620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Group 11"/>
          <p:cNvGrpSpPr>
            <a:grpSpLocks noChangeAspect="1"/>
          </p:cNvGrpSpPr>
          <p:nvPr/>
        </p:nvGrpSpPr>
        <p:grpSpPr bwMode="auto">
          <a:xfrm>
            <a:off x="6087993" y="3314109"/>
            <a:ext cx="907982" cy="644666"/>
            <a:chOff x="1407" y="1098"/>
            <a:chExt cx="800" cy="568"/>
          </a:xfrm>
          <a:solidFill>
            <a:srgbClr val="F5C638"/>
          </a:solidFill>
        </p:grpSpPr>
        <p:sp>
          <p:nvSpPr>
            <p:cNvPr id="17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121"/>
          <p:cNvGrpSpPr>
            <a:grpSpLocks noChangeAspect="1"/>
          </p:cNvGrpSpPr>
          <p:nvPr/>
        </p:nvGrpSpPr>
        <p:grpSpPr bwMode="auto">
          <a:xfrm>
            <a:off x="1248102" y="3381640"/>
            <a:ext cx="754758" cy="642396"/>
            <a:chOff x="515" y="3088"/>
            <a:chExt cx="665" cy="566"/>
          </a:xfrm>
          <a:solidFill>
            <a:srgbClr val="DA4818"/>
          </a:solidFill>
        </p:grpSpPr>
        <p:sp>
          <p:nvSpPr>
            <p:cNvPr id="26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2"/>
          <p:cNvGrpSpPr>
            <a:grpSpLocks noChangeAspect="1"/>
          </p:cNvGrpSpPr>
          <p:nvPr/>
        </p:nvGrpSpPr>
        <p:grpSpPr bwMode="auto">
          <a:xfrm>
            <a:off x="8649327" y="3309569"/>
            <a:ext cx="907980" cy="644666"/>
            <a:chOff x="4354" y="1098"/>
            <a:chExt cx="800" cy="568"/>
          </a:xfrm>
          <a:solidFill>
            <a:srgbClr val="F67A3A"/>
          </a:solidFill>
        </p:grpSpPr>
        <p:sp>
          <p:nvSpPr>
            <p:cNvPr id="36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8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2" name="矩形 41"/>
          <p:cNvSpPr/>
          <p:nvPr/>
        </p:nvSpPr>
        <p:spPr>
          <a:xfrm>
            <a:off x="2590065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2.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43" name="矩形 42"/>
          <p:cNvSpPr/>
          <p:nvPr/>
        </p:nvSpPr>
        <p:spPr>
          <a:xfrm>
            <a:off x="2578950" y="3381640"/>
            <a:ext cx="2478264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67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3">
      <a:majorFont>
        <a:latin typeface="Impact"/>
        <a:ea typeface="微软雅黑"/>
        <a:cs typeface=""/>
      </a:majorFont>
      <a:minorFont>
        <a:latin typeface="Impac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</TotalTime>
  <Words>2467</Words>
  <Application>Microsoft Macintosh PowerPoint</Application>
  <PresentationFormat>宽屏</PresentationFormat>
  <Paragraphs>187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Arial</vt:lpstr>
      <vt:lpstr>Century Gothic</vt:lpstr>
      <vt:lpstr>Impact</vt:lpstr>
      <vt:lpstr>Segoe UI Light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Microsoft Office 用户</cp:lastModifiedBy>
  <cp:revision>53</cp:revision>
  <dcterms:created xsi:type="dcterms:W3CDTF">2015-08-18T02:51:41Z</dcterms:created>
  <dcterms:modified xsi:type="dcterms:W3CDTF">2017-12-12T06:20:30Z</dcterms:modified>
  <cp:category/>
</cp:coreProperties>
</file>

<file path=docProps/thumbnail.jpeg>
</file>